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98" d="100"/>
          <a:sy n="98" d="100"/>
        </p:scale>
        <p:origin x="82" y="2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EA85D1-2F58-B740-BA9D-CBC06A9E53F4}" type="datetimeFigureOut">
              <a:rPr lang="en-US" smtClean="0"/>
              <a:t>12/14/2023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A1D9C8-40C5-3042-82A3-FD410AB2B678}" type="slidenum">
              <a:rPr lang="en-US" smtClean="0"/>
              <a:t>‹#›</a:t>
            </a:fld>
            <a:endParaRPr lang="en-US"/>
          </a:p>
        </p:txBody>
      </p:sp>
    </p:spTree>
    <p:extLst>
      <p:ext uri="{BB962C8B-B14F-4D97-AF65-F5344CB8AC3E}">
        <p14:creationId xmlns:p14="http://schemas.microsoft.com/office/powerpoint/2010/main" val="1590606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2018 or so, people used to work on different model architectures. Now that model building is exclusive to several groups with the resource and scale. Most researchers simply use the model as a black-box set of weights, no longer tried to re-invent model architecture. And instead focus on the following components. Shout out to all the groups who have open-sourced their high quality models. </a:t>
            </a:r>
          </a:p>
          <a:p>
            <a:endParaRPr lang="en-US" dirty="0"/>
          </a:p>
          <a:p>
            <a:endParaRPr lang="en-US" dirty="0"/>
          </a:p>
          <a:p>
            <a:r>
              <a:rPr lang="en-US" dirty="0"/>
              <a:t>Regardless of the task, we need to be prepared for these types of data and help prepare this for A-star/NTU</a:t>
            </a:r>
          </a:p>
          <a:p>
            <a:r>
              <a:rPr lang="en-US" dirty="0"/>
              <a:t>Anybody else like any particular component? </a:t>
            </a:r>
          </a:p>
        </p:txBody>
      </p:sp>
      <p:sp>
        <p:nvSpPr>
          <p:cNvPr id="4" name="Slide Number Placeholder 3"/>
          <p:cNvSpPr>
            <a:spLocks noGrp="1"/>
          </p:cNvSpPr>
          <p:nvPr>
            <p:ph type="sldNum" sz="quarter" idx="5"/>
          </p:nvPr>
        </p:nvSpPr>
        <p:spPr/>
        <p:txBody>
          <a:bodyPr/>
          <a:lstStyle/>
          <a:p>
            <a:fld id="{1E48A540-B73B-804E-8983-2350D9746159}" type="slidenum">
              <a:rPr lang="en-US" smtClean="0"/>
              <a:t>1</a:t>
            </a:fld>
            <a:endParaRPr lang="en-US"/>
          </a:p>
        </p:txBody>
      </p:sp>
    </p:spTree>
    <p:extLst>
      <p:ext uri="{BB962C8B-B14F-4D97-AF65-F5344CB8AC3E}">
        <p14:creationId xmlns:p14="http://schemas.microsoft.com/office/powerpoint/2010/main" val="3187620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6170F-4281-A2BB-CE7C-D911D040903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2CFB330-1346-2B8B-C5CE-E32F949923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9421C16-3916-53AA-D90F-9DDED396351F}"/>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5" name="Footer Placeholder 4">
            <a:extLst>
              <a:ext uri="{FF2B5EF4-FFF2-40B4-BE49-F238E27FC236}">
                <a16:creationId xmlns:a16="http://schemas.microsoft.com/office/drawing/2014/main" id="{A678BA51-D69F-C991-20DE-136F24891D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DF1C1C-C271-7999-D5CC-0F46068077A0}"/>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110694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56EC0-6B0B-9AB5-8B30-C07FF91ADE5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D8359A0-2344-697F-2784-5C88388C86A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AC5EE3F-90FC-51E1-F8F8-378C1F16A2C3}"/>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5" name="Footer Placeholder 4">
            <a:extLst>
              <a:ext uri="{FF2B5EF4-FFF2-40B4-BE49-F238E27FC236}">
                <a16:creationId xmlns:a16="http://schemas.microsoft.com/office/drawing/2014/main" id="{009ACB9E-DF54-E298-5492-852D0C51A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C4692-18B1-CF74-BAE3-41F9F247466E}"/>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332993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FF47F0-D943-EDDF-7783-E16ACE496BC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EA11359-8703-6B47-7EA3-40A728633D6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158F6A3-D277-A0B5-B3B6-B30CD20E042D}"/>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5" name="Footer Placeholder 4">
            <a:extLst>
              <a:ext uri="{FF2B5EF4-FFF2-40B4-BE49-F238E27FC236}">
                <a16:creationId xmlns:a16="http://schemas.microsoft.com/office/drawing/2014/main" id="{8CBD8D4C-7CCA-77A3-C467-290A3F70E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11AAF-FB0E-4E95-CE82-EB727AA49766}"/>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414822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B4A80-3B72-EBBA-1402-7C3B81936CF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C5E6DA7-468B-B62E-C9B8-41DD6750D52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B5D7DA-271C-BAE5-85B2-CC75A9EEF728}"/>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5" name="Footer Placeholder 4">
            <a:extLst>
              <a:ext uri="{FF2B5EF4-FFF2-40B4-BE49-F238E27FC236}">
                <a16:creationId xmlns:a16="http://schemas.microsoft.com/office/drawing/2014/main" id="{1D1B3EAF-CF38-A37A-C59B-E548A8A2D0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F50250-CEA8-E55E-3E4E-E44024CF3C35}"/>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166521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CDC01-4F6A-89CC-2412-9A8848B8966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19B07EE-102D-C417-F8D9-E9F86C40D5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B9EB8F0-871C-51A1-C74A-AA209BDA1182}"/>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5" name="Footer Placeholder 4">
            <a:extLst>
              <a:ext uri="{FF2B5EF4-FFF2-40B4-BE49-F238E27FC236}">
                <a16:creationId xmlns:a16="http://schemas.microsoft.com/office/drawing/2014/main" id="{8EF89ED3-F39E-DAC3-E224-FD230247D2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F5B8C1-A306-CA1E-FB6D-93793B38CF75}"/>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6520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68B55-D707-2E9C-4A61-1F8B57E63E3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0E535F0-0FE4-F6B9-FFD3-740A13C2DA3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0B52586-E64A-C9A3-AECC-58F325078D3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D75A8C1-60DC-2C4E-533B-3698467ECBF0}"/>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6" name="Footer Placeholder 5">
            <a:extLst>
              <a:ext uri="{FF2B5EF4-FFF2-40B4-BE49-F238E27FC236}">
                <a16:creationId xmlns:a16="http://schemas.microsoft.com/office/drawing/2014/main" id="{8F4486E6-B6EF-E950-92AA-18A798C890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797D50-E3C2-78FD-DA9F-899FDA0B2BF8}"/>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134047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58AC6-EEBF-D62E-CF5A-79AA2939A80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39DC8AF-461C-5BBA-F103-D8C41CE6D5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C595085-190F-2A8B-D9EB-C2726759788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2E1DB52-F875-6367-A5B9-384744FFB5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B40ACE-D726-408F-9FA8-9EEC95B4038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49B80F5-213D-57AD-C09F-9A8435D607A2}"/>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8" name="Footer Placeholder 7">
            <a:extLst>
              <a:ext uri="{FF2B5EF4-FFF2-40B4-BE49-F238E27FC236}">
                <a16:creationId xmlns:a16="http://schemas.microsoft.com/office/drawing/2014/main" id="{1038149C-033D-BC3D-6D23-B6A03E7EE6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CDA8E6-4EEE-03F1-8488-7381F5DCC594}"/>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2633189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1ED3D-0434-40B8-EF2C-74AC0A8FEC4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34DB142-4377-A763-FD67-5059A4FC474B}"/>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4" name="Footer Placeholder 3">
            <a:extLst>
              <a:ext uri="{FF2B5EF4-FFF2-40B4-BE49-F238E27FC236}">
                <a16:creationId xmlns:a16="http://schemas.microsoft.com/office/drawing/2014/main" id="{F3CB6299-B253-A51B-DD02-67ECC68B47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49F45A-9B7A-2693-87A4-0A93DA45798B}"/>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153581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7B6AA0-BBF8-3958-AAF9-D0B91A47CF2A}"/>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3" name="Footer Placeholder 2">
            <a:extLst>
              <a:ext uri="{FF2B5EF4-FFF2-40B4-BE49-F238E27FC236}">
                <a16:creationId xmlns:a16="http://schemas.microsoft.com/office/drawing/2014/main" id="{1F6098A0-22EA-BE4E-F093-9F604D776A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083F90-5973-8288-0B7B-CD2965084180}"/>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1071657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CAEF8-6101-C2A9-54E5-1C64211DC17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ABEF64D-8D00-72A4-6EC3-136779DDE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6E12C3A-AA8A-5EE2-E833-37676AEB72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EBC5DEA-045F-B12F-7469-86E197DBB0B6}"/>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6" name="Footer Placeholder 5">
            <a:extLst>
              <a:ext uri="{FF2B5EF4-FFF2-40B4-BE49-F238E27FC236}">
                <a16:creationId xmlns:a16="http://schemas.microsoft.com/office/drawing/2014/main" id="{5221D5D3-9947-218A-FF75-8519CE3B9E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EC42B-0660-069A-83C6-C48A73292E1B}"/>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429023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BB0BC-5D9C-2EAD-2423-BBF5BE6EADE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137119D-8D27-E660-9D01-3FA230820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1C9936-8AC7-AEE3-EF15-31B7C301E4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466BBD-2EDF-8698-04F9-F16FD9CB3115}"/>
              </a:ext>
            </a:extLst>
          </p:cNvPr>
          <p:cNvSpPr>
            <a:spLocks noGrp="1"/>
          </p:cNvSpPr>
          <p:nvPr>
            <p:ph type="dt" sz="half" idx="10"/>
          </p:nvPr>
        </p:nvSpPr>
        <p:spPr/>
        <p:txBody>
          <a:bodyPr/>
          <a:lstStyle/>
          <a:p>
            <a:fld id="{D9981C0A-4F2E-AC47-83D5-CA84C841B24D}" type="datetimeFigureOut">
              <a:rPr lang="en-US" smtClean="0"/>
              <a:t>12/14/2023</a:t>
            </a:fld>
            <a:endParaRPr lang="en-US"/>
          </a:p>
        </p:txBody>
      </p:sp>
      <p:sp>
        <p:nvSpPr>
          <p:cNvPr id="6" name="Footer Placeholder 5">
            <a:extLst>
              <a:ext uri="{FF2B5EF4-FFF2-40B4-BE49-F238E27FC236}">
                <a16:creationId xmlns:a16="http://schemas.microsoft.com/office/drawing/2014/main" id="{B1E8595A-1870-B0D7-6E43-86147F8BC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FC7B2C-7CC0-C17C-1D4D-DC9138BE1683}"/>
              </a:ext>
            </a:extLst>
          </p:cNvPr>
          <p:cNvSpPr>
            <a:spLocks noGrp="1"/>
          </p:cNvSpPr>
          <p:nvPr>
            <p:ph type="sldNum" sz="quarter" idx="12"/>
          </p:nvPr>
        </p:nvSpPr>
        <p:spPr/>
        <p:txBody>
          <a:bodyPr/>
          <a:lstStyle/>
          <a:p>
            <a:fld id="{3E1A027A-1011-B14E-ADBC-B0432BAC1217}" type="slidenum">
              <a:rPr lang="en-US" smtClean="0"/>
              <a:t>‹#›</a:t>
            </a:fld>
            <a:endParaRPr lang="en-US"/>
          </a:p>
        </p:txBody>
      </p:sp>
    </p:spTree>
    <p:extLst>
      <p:ext uri="{BB962C8B-B14F-4D97-AF65-F5344CB8AC3E}">
        <p14:creationId xmlns:p14="http://schemas.microsoft.com/office/powerpoint/2010/main" val="78204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7009BC-A27C-3954-2835-661F50A962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D3849E3-9DF0-A642-DFA8-52592C80B2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8E6182-B871-1F3A-63A3-B101172DE2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81C0A-4F2E-AC47-83D5-CA84C841B24D}" type="datetimeFigureOut">
              <a:rPr lang="en-US" smtClean="0"/>
              <a:t>12/14/2023</a:t>
            </a:fld>
            <a:endParaRPr lang="en-US"/>
          </a:p>
        </p:txBody>
      </p:sp>
      <p:sp>
        <p:nvSpPr>
          <p:cNvPr id="5" name="Footer Placeholder 4">
            <a:extLst>
              <a:ext uri="{FF2B5EF4-FFF2-40B4-BE49-F238E27FC236}">
                <a16:creationId xmlns:a16="http://schemas.microsoft.com/office/drawing/2014/main" id="{FADFDEC2-5EAB-3CDC-CE26-7741918218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E87A95-674B-A643-22E0-A828FFF40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A027A-1011-B14E-ADBC-B0432BAC1217}" type="slidenum">
              <a:rPr lang="en-US" smtClean="0"/>
              <a:t>‹#›</a:t>
            </a:fld>
            <a:endParaRPr lang="en-US"/>
          </a:p>
        </p:txBody>
      </p:sp>
    </p:spTree>
    <p:extLst>
      <p:ext uri="{BB962C8B-B14F-4D97-AF65-F5344CB8AC3E}">
        <p14:creationId xmlns:p14="http://schemas.microsoft.com/office/powerpoint/2010/main" val="609947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94CF5A45-676F-B3CB-06C7-B3238F00527F}"/>
              </a:ext>
            </a:extLst>
          </p:cNvPr>
          <p:cNvSpPr/>
          <p:nvPr/>
        </p:nvSpPr>
        <p:spPr>
          <a:xfrm>
            <a:off x="0" y="5085802"/>
            <a:ext cx="12192000" cy="1765356"/>
          </a:xfrm>
          <a:prstGeom prst="rect">
            <a:avLst/>
          </a:prstGeom>
          <a:solidFill>
            <a:srgbClr val="7030A0">
              <a:alpha val="5640"/>
            </a:srgbClr>
          </a:solidFill>
          <a:ln>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461C1751-DBDB-769A-55B4-0BAC5487A527}"/>
              </a:ext>
            </a:extLst>
          </p:cNvPr>
          <p:cNvSpPr/>
          <p:nvPr/>
        </p:nvSpPr>
        <p:spPr>
          <a:xfrm>
            <a:off x="-20687" y="1115646"/>
            <a:ext cx="12192000" cy="2034274"/>
          </a:xfrm>
          <a:prstGeom prst="rect">
            <a:avLst/>
          </a:prstGeom>
          <a:solidFill>
            <a:schemeClr val="accent2">
              <a:alpha val="9389"/>
            </a:schemeClr>
          </a:solidFill>
          <a:ln>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97BA847-A7F9-0D40-8DB3-A2DB34958DBB}"/>
              </a:ext>
            </a:extLst>
          </p:cNvPr>
          <p:cNvSpPr/>
          <p:nvPr/>
        </p:nvSpPr>
        <p:spPr>
          <a:xfrm>
            <a:off x="0" y="-23522"/>
            <a:ext cx="12192000" cy="1139803"/>
          </a:xfrm>
          <a:prstGeom prst="rect">
            <a:avLst/>
          </a:prstGeom>
          <a:solidFill>
            <a:schemeClr val="bg1">
              <a:alpha val="9389"/>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DB5F892-CF4F-FBE5-FAF7-FBE28BB02213}"/>
              </a:ext>
            </a:extLst>
          </p:cNvPr>
          <p:cNvSpPr/>
          <p:nvPr/>
        </p:nvSpPr>
        <p:spPr>
          <a:xfrm>
            <a:off x="-20687" y="3158910"/>
            <a:ext cx="12192000" cy="1917902"/>
          </a:xfrm>
          <a:prstGeom prst="rect">
            <a:avLst/>
          </a:prstGeom>
          <a:solidFill>
            <a:schemeClr val="accent1">
              <a:alpha val="9389"/>
            </a:schemeClr>
          </a:solidFill>
          <a:ln>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88BB8CE-4479-4370-7CD0-D9631B03C294}"/>
              </a:ext>
            </a:extLst>
          </p:cNvPr>
          <p:cNvSpPr/>
          <p:nvPr/>
        </p:nvSpPr>
        <p:spPr>
          <a:xfrm>
            <a:off x="3450484" y="3492152"/>
            <a:ext cx="1440000" cy="324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1"/>
                </a:solidFill>
              </a:rPr>
              <a:t>Prompt Engineering</a:t>
            </a:r>
          </a:p>
        </p:txBody>
      </p:sp>
      <p:sp>
        <p:nvSpPr>
          <p:cNvPr id="8" name="Rectangle 7">
            <a:extLst>
              <a:ext uri="{FF2B5EF4-FFF2-40B4-BE49-F238E27FC236}">
                <a16:creationId xmlns:a16="http://schemas.microsoft.com/office/drawing/2014/main" id="{2FC92DD4-55D6-63F7-9202-63BAF6C5301B}"/>
              </a:ext>
            </a:extLst>
          </p:cNvPr>
          <p:cNvSpPr/>
          <p:nvPr/>
        </p:nvSpPr>
        <p:spPr>
          <a:xfrm>
            <a:off x="10664073" y="716922"/>
            <a:ext cx="1104045" cy="38414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accent1"/>
                </a:solidFill>
              </a:rPr>
              <a:t>Evaluation</a:t>
            </a:r>
          </a:p>
        </p:txBody>
      </p:sp>
      <p:sp>
        <p:nvSpPr>
          <p:cNvPr id="17" name="Rectangle 16">
            <a:extLst>
              <a:ext uri="{FF2B5EF4-FFF2-40B4-BE49-F238E27FC236}">
                <a16:creationId xmlns:a16="http://schemas.microsoft.com/office/drawing/2014/main" id="{D544D09F-43C9-A844-6EB1-8575AF5BE00F}"/>
              </a:ext>
            </a:extLst>
          </p:cNvPr>
          <p:cNvSpPr/>
          <p:nvPr/>
        </p:nvSpPr>
        <p:spPr>
          <a:xfrm>
            <a:off x="3458677" y="4294955"/>
            <a:ext cx="1440000" cy="324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t"/>
          <a:lstStyle/>
          <a:p>
            <a:pPr algn="ctr"/>
            <a:r>
              <a:rPr lang="en-US" sz="1200" dirty="0">
                <a:solidFill>
                  <a:schemeClr val="accent1"/>
                </a:solidFill>
              </a:rPr>
              <a:t>RAG*</a:t>
            </a:r>
          </a:p>
        </p:txBody>
      </p:sp>
      <p:sp>
        <p:nvSpPr>
          <p:cNvPr id="23" name="TextBox 22">
            <a:extLst>
              <a:ext uri="{FF2B5EF4-FFF2-40B4-BE49-F238E27FC236}">
                <a16:creationId xmlns:a16="http://schemas.microsoft.com/office/drawing/2014/main" id="{819C9587-AA80-BB2C-3A00-7D3D01422D2D}"/>
              </a:ext>
            </a:extLst>
          </p:cNvPr>
          <p:cNvSpPr txBox="1"/>
          <p:nvPr/>
        </p:nvSpPr>
        <p:spPr>
          <a:xfrm>
            <a:off x="476942" y="5628452"/>
            <a:ext cx="767076" cy="253916"/>
          </a:xfrm>
          <a:prstGeom prst="rect">
            <a:avLst/>
          </a:prstGeom>
          <a:noFill/>
          <a:ln>
            <a:noFill/>
            <a:prstDash val="solid"/>
          </a:ln>
        </p:spPr>
        <p:txBody>
          <a:bodyPr wrap="square" rtlCol="0">
            <a:spAutoFit/>
          </a:bodyPr>
          <a:lstStyle/>
          <a:p>
            <a:r>
              <a:rPr lang="en-US" sz="1050" b="1" dirty="0"/>
              <a:t>Add-ons </a:t>
            </a:r>
          </a:p>
        </p:txBody>
      </p:sp>
      <p:sp>
        <p:nvSpPr>
          <p:cNvPr id="24" name="TextBox 23">
            <a:extLst>
              <a:ext uri="{FF2B5EF4-FFF2-40B4-BE49-F238E27FC236}">
                <a16:creationId xmlns:a16="http://schemas.microsoft.com/office/drawing/2014/main" id="{221D4B9F-0CE6-F5BA-82E8-32B3720B4A9D}"/>
              </a:ext>
            </a:extLst>
          </p:cNvPr>
          <p:cNvSpPr txBox="1"/>
          <p:nvPr/>
        </p:nvSpPr>
        <p:spPr>
          <a:xfrm>
            <a:off x="421515" y="3523328"/>
            <a:ext cx="1742302" cy="415498"/>
          </a:xfrm>
          <a:prstGeom prst="rect">
            <a:avLst/>
          </a:prstGeom>
          <a:noFill/>
          <a:ln>
            <a:noFill/>
            <a:prstDash val="solid"/>
          </a:ln>
        </p:spPr>
        <p:txBody>
          <a:bodyPr wrap="square" rtlCol="0">
            <a:spAutoFit/>
          </a:bodyPr>
          <a:lstStyle/>
          <a:p>
            <a:r>
              <a:rPr lang="en-US" sz="1050" b="1" dirty="0">
                <a:solidFill>
                  <a:schemeClr val="accent1">
                    <a:lumMod val="75000"/>
                  </a:schemeClr>
                </a:solidFill>
              </a:rPr>
              <a:t>Inference Pipeline</a:t>
            </a:r>
            <a:br>
              <a:rPr lang="en-US" sz="1050" b="1" dirty="0">
                <a:solidFill>
                  <a:schemeClr val="accent1">
                    <a:lumMod val="75000"/>
                  </a:schemeClr>
                </a:solidFill>
              </a:rPr>
            </a:br>
            <a:endParaRPr lang="en-US" sz="1050" dirty="0">
              <a:solidFill>
                <a:schemeClr val="accent1">
                  <a:lumMod val="75000"/>
                </a:schemeClr>
              </a:solidFill>
            </a:endParaRPr>
          </a:p>
        </p:txBody>
      </p:sp>
      <p:sp>
        <p:nvSpPr>
          <p:cNvPr id="33" name="Rectangle 32">
            <a:extLst>
              <a:ext uri="{FF2B5EF4-FFF2-40B4-BE49-F238E27FC236}">
                <a16:creationId xmlns:a16="http://schemas.microsoft.com/office/drawing/2014/main" id="{2E5050A2-0F5C-154B-FB17-8BD8A65350B5}"/>
              </a:ext>
            </a:extLst>
          </p:cNvPr>
          <p:cNvSpPr/>
          <p:nvPr/>
        </p:nvSpPr>
        <p:spPr>
          <a:xfrm>
            <a:off x="5473537" y="3740782"/>
            <a:ext cx="1440000" cy="324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1"/>
                </a:solidFill>
              </a:rPr>
              <a:t>Smart Attention</a:t>
            </a:r>
          </a:p>
        </p:txBody>
      </p:sp>
      <p:sp>
        <p:nvSpPr>
          <p:cNvPr id="37" name="TextBox 36">
            <a:extLst>
              <a:ext uri="{FF2B5EF4-FFF2-40B4-BE49-F238E27FC236}">
                <a16:creationId xmlns:a16="http://schemas.microsoft.com/office/drawing/2014/main" id="{48026F05-A74A-8559-13B0-E6BBAB296807}"/>
              </a:ext>
            </a:extLst>
          </p:cNvPr>
          <p:cNvSpPr txBox="1"/>
          <p:nvPr/>
        </p:nvSpPr>
        <p:spPr>
          <a:xfrm>
            <a:off x="198502" y="86799"/>
            <a:ext cx="8054544" cy="369332"/>
          </a:xfrm>
          <a:prstGeom prst="rect">
            <a:avLst/>
          </a:prstGeom>
          <a:noFill/>
        </p:spPr>
        <p:txBody>
          <a:bodyPr wrap="square" rtlCol="0">
            <a:spAutoFit/>
          </a:bodyPr>
          <a:lstStyle/>
          <a:p>
            <a:r>
              <a:rPr lang="en-US" b="1" dirty="0"/>
              <a:t>A Pretrained Large Language Model (LLM) Research Landscape - v1.0</a:t>
            </a:r>
          </a:p>
        </p:txBody>
      </p:sp>
      <p:sp>
        <p:nvSpPr>
          <p:cNvPr id="47" name="Rectangle 46">
            <a:extLst>
              <a:ext uri="{FF2B5EF4-FFF2-40B4-BE49-F238E27FC236}">
                <a16:creationId xmlns:a16="http://schemas.microsoft.com/office/drawing/2014/main" id="{ACA5551A-256B-98D4-62DC-E986CFEF25BA}"/>
              </a:ext>
            </a:extLst>
          </p:cNvPr>
          <p:cNvSpPr/>
          <p:nvPr/>
        </p:nvSpPr>
        <p:spPr>
          <a:xfrm>
            <a:off x="1890849" y="3301042"/>
            <a:ext cx="1080000" cy="288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chemeClr val="accent1"/>
                </a:solidFill>
              </a:rPr>
              <a:t>Text</a:t>
            </a:r>
          </a:p>
        </p:txBody>
      </p:sp>
      <p:sp>
        <p:nvSpPr>
          <p:cNvPr id="49" name="Rectangle 48">
            <a:extLst>
              <a:ext uri="{FF2B5EF4-FFF2-40B4-BE49-F238E27FC236}">
                <a16:creationId xmlns:a16="http://schemas.microsoft.com/office/drawing/2014/main" id="{7716A123-AF7F-7433-4F15-B63027978791}"/>
              </a:ext>
            </a:extLst>
          </p:cNvPr>
          <p:cNvSpPr/>
          <p:nvPr/>
        </p:nvSpPr>
        <p:spPr>
          <a:xfrm>
            <a:off x="1901844" y="5988728"/>
            <a:ext cx="1080000" cy="288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Tabular</a:t>
            </a:r>
          </a:p>
        </p:txBody>
      </p:sp>
      <p:sp>
        <p:nvSpPr>
          <p:cNvPr id="64" name="Rectangle 63">
            <a:extLst>
              <a:ext uri="{FF2B5EF4-FFF2-40B4-BE49-F238E27FC236}">
                <a16:creationId xmlns:a16="http://schemas.microsoft.com/office/drawing/2014/main" id="{AA3BF951-60D5-F30E-E75C-511E068DE7FF}"/>
              </a:ext>
            </a:extLst>
          </p:cNvPr>
          <p:cNvSpPr/>
          <p:nvPr/>
        </p:nvSpPr>
        <p:spPr>
          <a:xfrm>
            <a:off x="3458677" y="3878066"/>
            <a:ext cx="1440000" cy="324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1"/>
                </a:solidFill>
              </a:rPr>
              <a:t>Interactive</a:t>
            </a:r>
          </a:p>
        </p:txBody>
      </p:sp>
      <p:sp>
        <p:nvSpPr>
          <p:cNvPr id="67" name="Rectangle 66">
            <a:extLst>
              <a:ext uri="{FF2B5EF4-FFF2-40B4-BE49-F238E27FC236}">
                <a16:creationId xmlns:a16="http://schemas.microsoft.com/office/drawing/2014/main" id="{5BB0F643-C8E2-7E01-0832-AD08E5C3F86E}"/>
              </a:ext>
            </a:extLst>
          </p:cNvPr>
          <p:cNvSpPr/>
          <p:nvPr/>
        </p:nvSpPr>
        <p:spPr>
          <a:xfrm>
            <a:off x="1901844" y="6365392"/>
            <a:ext cx="1080000" cy="288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Spatial</a:t>
            </a:r>
          </a:p>
        </p:txBody>
      </p:sp>
      <p:sp>
        <p:nvSpPr>
          <p:cNvPr id="72" name="Rectangle 71">
            <a:extLst>
              <a:ext uri="{FF2B5EF4-FFF2-40B4-BE49-F238E27FC236}">
                <a16:creationId xmlns:a16="http://schemas.microsoft.com/office/drawing/2014/main" id="{6D7E411D-981A-500E-C947-2D71BE357829}"/>
              </a:ext>
            </a:extLst>
          </p:cNvPr>
          <p:cNvSpPr/>
          <p:nvPr/>
        </p:nvSpPr>
        <p:spPr>
          <a:xfrm>
            <a:off x="1890849" y="4032155"/>
            <a:ext cx="1080000" cy="288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chemeClr val="accent1"/>
                </a:solidFill>
              </a:rPr>
              <a:t>Multimodal</a:t>
            </a:r>
          </a:p>
        </p:txBody>
      </p:sp>
      <p:sp>
        <p:nvSpPr>
          <p:cNvPr id="82" name="Rectangle 81">
            <a:extLst>
              <a:ext uri="{FF2B5EF4-FFF2-40B4-BE49-F238E27FC236}">
                <a16:creationId xmlns:a16="http://schemas.microsoft.com/office/drawing/2014/main" id="{A2C0DE79-A4E9-9AEA-FA95-7617BCC67696}"/>
              </a:ext>
            </a:extLst>
          </p:cNvPr>
          <p:cNvSpPr/>
          <p:nvPr/>
        </p:nvSpPr>
        <p:spPr>
          <a:xfrm>
            <a:off x="7490751" y="3341386"/>
            <a:ext cx="1080000" cy="288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1"/>
                </a:solidFill>
              </a:rPr>
              <a:t>Sampling</a:t>
            </a:r>
          </a:p>
        </p:txBody>
      </p:sp>
      <p:sp>
        <p:nvSpPr>
          <p:cNvPr id="83" name="Rectangle 82">
            <a:extLst>
              <a:ext uri="{FF2B5EF4-FFF2-40B4-BE49-F238E27FC236}">
                <a16:creationId xmlns:a16="http://schemas.microsoft.com/office/drawing/2014/main" id="{44B1832C-8BB4-463E-0360-73398886268B}"/>
              </a:ext>
            </a:extLst>
          </p:cNvPr>
          <p:cNvSpPr/>
          <p:nvPr/>
        </p:nvSpPr>
        <p:spPr>
          <a:xfrm>
            <a:off x="7486651" y="3720009"/>
            <a:ext cx="1080000" cy="288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1"/>
                </a:solidFill>
              </a:rPr>
              <a:t>Decoding</a:t>
            </a:r>
          </a:p>
        </p:txBody>
      </p:sp>
      <p:sp>
        <p:nvSpPr>
          <p:cNvPr id="86" name="Rectangle 85">
            <a:extLst>
              <a:ext uri="{FF2B5EF4-FFF2-40B4-BE49-F238E27FC236}">
                <a16:creationId xmlns:a16="http://schemas.microsoft.com/office/drawing/2014/main" id="{9A618A99-9211-4F53-045C-6742196C07FC}"/>
              </a:ext>
            </a:extLst>
          </p:cNvPr>
          <p:cNvSpPr/>
          <p:nvPr/>
        </p:nvSpPr>
        <p:spPr>
          <a:xfrm>
            <a:off x="7486651" y="4094455"/>
            <a:ext cx="1080000" cy="362587"/>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1"/>
                </a:solidFill>
              </a:rPr>
              <a:t>Inference-time Gradient</a:t>
            </a:r>
          </a:p>
        </p:txBody>
      </p:sp>
      <p:sp>
        <p:nvSpPr>
          <p:cNvPr id="93" name="Rectangle 92">
            <a:extLst>
              <a:ext uri="{FF2B5EF4-FFF2-40B4-BE49-F238E27FC236}">
                <a16:creationId xmlns:a16="http://schemas.microsoft.com/office/drawing/2014/main" id="{412FCA0F-6D9F-05C8-CD4D-02404F52D900}"/>
              </a:ext>
            </a:extLst>
          </p:cNvPr>
          <p:cNvSpPr/>
          <p:nvPr/>
        </p:nvSpPr>
        <p:spPr>
          <a:xfrm>
            <a:off x="7415996" y="652221"/>
            <a:ext cx="1066856" cy="373346"/>
          </a:xfrm>
          <a:prstGeom prst="rect">
            <a:avLst/>
          </a:prstGeom>
          <a:no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accent1"/>
                </a:solidFill>
              </a:rPr>
              <a:t>Controllable Generation</a:t>
            </a:r>
          </a:p>
        </p:txBody>
      </p:sp>
      <p:sp>
        <p:nvSpPr>
          <p:cNvPr id="94" name="Rectangle 93">
            <a:extLst>
              <a:ext uri="{FF2B5EF4-FFF2-40B4-BE49-F238E27FC236}">
                <a16:creationId xmlns:a16="http://schemas.microsoft.com/office/drawing/2014/main" id="{446C1834-30D4-760E-6226-332CB012F421}"/>
              </a:ext>
            </a:extLst>
          </p:cNvPr>
          <p:cNvSpPr/>
          <p:nvPr/>
        </p:nvSpPr>
        <p:spPr>
          <a:xfrm>
            <a:off x="9042927" y="768731"/>
            <a:ext cx="1349741" cy="297591"/>
          </a:xfrm>
          <a:prstGeom prst="rect">
            <a:avLst/>
          </a:prstGeom>
          <a:no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accent1"/>
                </a:solidFill>
              </a:rPr>
              <a:t>Prediction Tasks</a:t>
            </a:r>
          </a:p>
        </p:txBody>
      </p:sp>
      <p:sp>
        <p:nvSpPr>
          <p:cNvPr id="2" name="Rectangle 1">
            <a:extLst>
              <a:ext uri="{FF2B5EF4-FFF2-40B4-BE49-F238E27FC236}">
                <a16:creationId xmlns:a16="http://schemas.microsoft.com/office/drawing/2014/main" id="{00C1550E-E8BD-B6CB-9DA8-60A9348A6AE8}"/>
              </a:ext>
            </a:extLst>
          </p:cNvPr>
          <p:cNvSpPr/>
          <p:nvPr/>
        </p:nvSpPr>
        <p:spPr>
          <a:xfrm>
            <a:off x="5150936" y="684888"/>
            <a:ext cx="1952040" cy="365837"/>
          </a:xfrm>
          <a:prstGeom prst="rect">
            <a:avLst/>
          </a:prstGeom>
          <a:no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accent1"/>
                </a:solidFill>
              </a:rPr>
              <a:t>Model</a:t>
            </a:r>
          </a:p>
        </p:txBody>
      </p:sp>
      <p:sp>
        <p:nvSpPr>
          <p:cNvPr id="3" name="Rectangle 2">
            <a:extLst>
              <a:ext uri="{FF2B5EF4-FFF2-40B4-BE49-F238E27FC236}">
                <a16:creationId xmlns:a16="http://schemas.microsoft.com/office/drawing/2014/main" id="{D241112A-C2B4-79D5-F864-FD96AA3E8D9E}"/>
              </a:ext>
            </a:extLst>
          </p:cNvPr>
          <p:cNvSpPr/>
          <p:nvPr/>
        </p:nvSpPr>
        <p:spPr>
          <a:xfrm>
            <a:off x="1607362" y="716922"/>
            <a:ext cx="1704154" cy="384057"/>
          </a:xfrm>
          <a:prstGeom prst="rect">
            <a:avLst/>
          </a:prstGeom>
          <a:no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accent1"/>
                </a:solidFill>
              </a:rPr>
              <a:t>Data</a:t>
            </a:r>
          </a:p>
        </p:txBody>
      </p:sp>
      <p:sp>
        <p:nvSpPr>
          <p:cNvPr id="10" name="Rectangle 9">
            <a:extLst>
              <a:ext uri="{FF2B5EF4-FFF2-40B4-BE49-F238E27FC236}">
                <a16:creationId xmlns:a16="http://schemas.microsoft.com/office/drawing/2014/main" id="{CCA40ECF-EDD4-3CBE-2790-42B475D23C0D}"/>
              </a:ext>
            </a:extLst>
          </p:cNvPr>
          <p:cNvSpPr/>
          <p:nvPr/>
        </p:nvSpPr>
        <p:spPr>
          <a:xfrm>
            <a:off x="3300280" y="689878"/>
            <a:ext cx="1752607" cy="390755"/>
          </a:xfrm>
          <a:prstGeom prst="rect">
            <a:avLst/>
          </a:prstGeom>
          <a:no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a:solidFill>
                  <a:schemeClr val="accent1"/>
                </a:solidFill>
              </a:rPr>
              <a:t>Context</a:t>
            </a:r>
          </a:p>
        </p:txBody>
      </p:sp>
      <p:sp>
        <p:nvSpPr>
          <p:cNvPr id="20" name="Rectangle 19">
            <a:extLst>
              <a:ext uri="{FF2B5EF4-FFF2-40B4-BE49-F238E27FC236}">
                <a16:creationId xmlns:a16="http://schemas.microsoft.com/office/drawing/2014/main" id="{57E6F6A4-15BB-805E-1215-A5B8F0A6C382}"/>
              </a:ext>
            </a:extLst>
          </p:cNvPr>
          <p:cNvSpPr/>
          <p:nvPr/>
        </p:nvSpPr>
        <p:spPr>
          <a:xfrm>
            <a:off x="7486651" y="4515170"/>
            <a:ext cx="1080000" cy="288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1"/>
                </a:solidFill>
              </a:rPr>
              <a:t>Diffusion</a:t>
            </a:r>
          </a:p>
        </p:txBody>
      </p:sp>
      <p:sp>
        <p:nvSpPr>
          <p:cNvPr id="40" name="TextBox 39">
            <a:extLst>
              <a:ext uri="{FF2B5EF4-FFF2-40B4-BE49-F238E27FC236}">
                <a16:creationId xmlns:a16="http://schemas.microsoft.com/office/drawing/2014/main" id="{D926F765-021F-C8FC-C017-94842B5F64B2}"/>
              </a:ext>
            </a:extLst>
          </p:cNvPr>
          <p:cNvSpPr txBox="1"/>
          <p:nvPr/>
        </p:nvSpPr>
        <p:spPr>
          <a:xfrm>
            <a:off x="433712" y="1747709"/>
            <a:ext cx="1464589" cy="415498"/>
          </a:xfrm>
          <a:prstGeom prst="rect">
            <a:avLst/>
          </a:prstGeom>
          <a:noFill/>
          <a:ln>
            <a:noFill/>
            <a:prstDash val="solid"/>
          </a:ln>
        </p:spPr>
        <p:txBody>
          <a:bodyPr wrap="square" rtlCol="0">
            <a:spAutoFit/>
          </a:bodyPr>
          <a:lstStyle/>
          <a:p>
            <a:r>
              <a:rPr lang="en-US" sz="1050" b="1" dirty="0">
                <a:solidFill>
                  <a:schemeClr val="accent2">
                    <a:lumMod val="75000"/>
                  </a:schemeClr>
                </a:solidFill>
              </a:rPr>
              <a:t>Training Pipeline</a:t>
            </a:r>
            <a:br>
              <a:rPr lang="en-US" sz="1050" b="1" dirty="0">
                <a:solidFill>
                  <a:schemeClr val="accent2">
                    <a:lumMod val="75000"/>
                  </a:schemeClr>
                </a:solidFill>
              </a:rPr>
            </a:br>
            <a:endParaRPr lang="en-US" sz="1050" dirty="0">
              <a:solidFill>
                <a:schemeClr val="accent2">
                  <a:lumMod val="75000"/>
                </a:schemeClr>
              </a:solidFill>
            </a:endParaRPr>
          </a:p>
        </p:txBody>
      </p:sp>
      <p:sp>
        <p:nvSpPr>
          <p:cNvPr id="53" name="Rectangle 52">
            <a:extLst>
              <a:ext uri="{FF2B5EF4-FFF2-40B4-BE49-F238E27FC236}">
                <a16:creationId xmlns:a16="http://schemas.microsoft.com/office/drawing/2014/main" id="{30B579A2-081B-D7D2-9E65-6543C689372B}"/>
              </a:ext>
            </a:extLst>
          </p:cNvPr>
          <p:cNvSpPr/>
          <p:nvPr/>
        </p:nvSpPr>
        <p:spPr>
          <a:xfrm>
            <a:off x="9006929" y="1179666"/>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Token prediction</a:t>
            </a:r>
          </a:p>
        </p:txBody>
      </p:sp>
      <p:sp>
        <p:nvSpPr>
          <p:cNvPr id="104" name="Rectangle 103">
            <a:extLst>
              <a:ext uri="{FF2B5EF4-FFF2-40B4-BE49-F238E27FC236}">
                <a16:creationId xmlns:a16="http://schemas.microsoft.com/office/drawing/2014/main" id="{131C4596-7326-7A02-3C99-BEAFF3CACA97}"/>
              </a:ext>
            </a:extLst>
          </p:cNvPr>
          <p:cNvSpPr/>
          <p:nvPr/>
        </p:nvSpPr>
        <p:spPr>
          <a:xfrm>
            <a:off x="1901844" y="5166380"/>
            <a:ext cx="1080000" cy="324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Grounding</a:t>
            </a:r>
          </a:p>
        </p:txBody>
      </p:sp>
      <p:sp>
        <p:nvSpPr>
          <p:cNvPr id="106" name="Rectangle 105">
            <a:extLst>
              <a:ext uri="{FF2B5EF4-FFF2-40B4-BE49-F238E27FC236}">
                <a16:creationId xmlns:a16="http://schemas.microsoft.com/office/drawing/2014/main" id="{71A6D0EB-99D1-DB6C-EE36-AD050BCA6B80}"/>
              </a:ext>
            </a:extLst>
          </p:cNvPr>
          <p:cNvSpPr/>
          <p:nvPr/>
        </p:nvSpPr>
        <p:spPr>
          <a:xfrm>
            <a:off x="1890849" y="3650840"/>
            <a:ext cx="1080000" cy="288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chemeClr val="accent1"/>
                </a:solidFill>
              </a:rPr>
              <a:t>Code</a:t>
            </a:r>
          </a:p>
        </p:txBody>
      </p:sp>
      <p:sp>
        <p:nvSpPr>
          <p:cNvPr id="113" name="Rectangle 112">
            <a:extLst>
              <a:ext uri="{FF2B5EF4-FFF2-40B4-BE49-F238E27FC236}">
                <a16:creationId xmlns:a16="http://schemas.microsoft.com/office/drawing/2014/main" id="{261AA0D8-25F4-8CCC-588E-95977C68951D}"/>
              </a:ext>
            </a:extLst>
          </p:cNvPr>
          <p:cNvSpPr/>
          <p:nvPr/>
        </p:nvSpPr>
        <p:spPr>
          <a:xfrm>
            <a:off x="10899426" y="3734066"/>
            <a:ext cx="1080000" cy="288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1"/>
                </a:solidFill>
              </a:rPr>
              <a:t>Neural-based</a:t>
            </a:r>
          </a:p>
        </p:txBody>
      </p:sp>
      <p:sp>
        <p:nvSpPr>
          <p:cNvPr id="115" name="Rectangle 114">
            <a:extLst>
              <a:ext uri="{FF2B5EF4-FFF2-40B4-BE49-F238E27FC236}">
                <a16:creationId xmlns:a16="http://schemas.microsoft.com/office/drawing/2014/main" id="{D8521C7E-9E7E-651E-61CA-DE8F21953076}"/>
              </a:ext>
            </a:extLst>
          </p:cNvPr>
          <p:cNvSpPr/>
          <p:nvPr/>
        </p:nvSpPr>
        <p:spPr>
          <a:xfrm>
            <a:off x="10906451" y="4105420"/>
            <a:ext cx="1080000" cy="288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1"/>
                </a:solidFill>
              </a:rPr>
              <a:t>Human Eval</a:t>
            </a:r>
          </a:p>
        </p:txBody>
      </p:sp>
      <p:sp>
        <p:nvSpPr>
          <p:cNvPr id="120" name="Rectangle 119">
            <a:extLst>
              <a:ext uri="{FF2B5EF4-FFF2-40B4-BE49-F238E27FC236}">
                <a16:creationId xmlns:a16="http://schemas.microsoft.com/office/drawing/2014/main" id="{AB44DBA6-A966-A217-811D-AF0E8B4E6BEB}"/>
              </a:ext>
            </a:extLst>
          </p:cNvPr>
          <p:cNvSpPr/>
          <p:nvPr/>
        </p:nvSpPr>
        <p:spPr>
          <a:xfrm>
            <a:off x="5473537" y="4172480"/>
            <a:ext cx="1440000" cy="324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err="1">
                <a:solidFill>
                  <a:schemeClr val="accent1"/>
                </a:solidFill>
              </a:rPr>
              <a:t>Quantisation</a:t>
            </a:r>
            <a:endParaRPr lang="en-US" sz="1200" dirty="0">
              <a:solidFill>
                <a:schemeClr val="accent1"/>
              </a:solidFill>
            </a:endParaRPr>
          </a:p>
        </p:txBody>
      </p:sp>
      <p:sp>
        <p:nvSpPr>
          <p:cNvPr id="123" name="Rectangle 122">
            <a:extLst>
              <a:ext uri="{FF2B5EF4-FFF2-40B4-BE49-F238E27FC236}">
                <a16:creationId xmlns:a16="http://schemas.microsoft.com/office/drawing/2014/main" id="{CA535E0A-CB85-631E-574D-F915B58FE7E8}"/>
              </a:ext>
            </a:extLst>
          </p:cNvPr>
          <p:cNvSpPr/>
          <p:nvPr/>
        </p:nvSpPr>
        <p:spPr>
          <a:xfrm>
            <a:off x="5489452" y="2514027"/>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Distillation</a:t>
            </a:r>
          </a:p>
        </p:txBody>
      </p:sp>
      <p:sp>
        <p:nvSpPr>
          <p:cNvPr id="125" name="Rectangle 124">
            <a:extLst>
              <a:ext uri="{FF2B5EF4-FFF2-40B4-BE49-F238E27FC236}">
                <a16:creationId xmlns:a16="http://schemas.microsoft.com/office/drawing/2014/main" id="{CDA6EEE6-67C9-BAAF-6E40-BF3AE3B0110D}"/>
              </a:ext>
            </a:extLst>
          </p:cNvPr>
          <p:cNvSpPr/>
          <p:nvPr/>
        </p:nvSpPr>
        <p:spPr>
          <a:xfrm>
            <a:off x="5489452" y="2147026"/>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Ensemble</a:t>
            </a:r>
          </a:p>
        </p:txBody>
      </p:sp>
      <p:sp>
        <p:nvSpPr>
          <p:cNvPr id="126" name="Rectangle 125">
            <a:extLst>
              <a:ext uri="{FF2B5EF4-FFF2-40B4-BE49-F238E27FC236}">
                <a16:creationId xmlns:a16="http://schemas.microsoft.com/office/drawing/2014/main" id="{1AD0311E-34E3-239A-F771-BFB4F2E1264A}"/>
              </a:ext>
            </a:extLst>
          </p:cNvPr>
          <p:cNvSpPr/>
          <p:nvPr/>
        </p:nvSpPr>
        <p:spPr>
          <a:xfrm>
            <a:off x="5489452" y="1782624"/>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Model Unlearning</a:t>
            </a:r>
          </a:p>
        </p:txBody>
      </p:sp>
      <p:sp>
        <p:nvSpPr>
          <p:cNvPr id="127" name="Rectangle 126">
            <a:extLst>
              <a:ext uri="{FF2B5EF4-FFF2-40B4-BE49-F238E27FC236}">
                <a16:creationId xmlns:a16="http://schemas.microsoft.com/office/drawing/2014/main" id="{92FF8BEA-06C8-FE1E-5009-ECFB27290C2C}"/>
              </a:ext>
            </a:extLst>
          </p:cNvPr>
          <p:cNvSpPr/>
          <p:nvPr/>
        </p:nvSpPr>
        <p:spPr>
          <a:xfrm>
            <a:off x="5495309" y="1423709"/>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PEFT</a:t>
            </a:r>
          </a:p>
        </p:txBody>
      </p:sp>
      <p:sp>
        <p:nvSpPr>
          <p:cNvPr id="128" name="Rectangle 127">
            <a:extLst>
              <a:ext uri="{FF2B5EF4-FFF2-40B4-BE49-F238E27FC236}">
                <a16:creationId xmlns:a16="http://schemas.microsoft.com/office/drawing/2014/main" id="{52A139EA-1138-CBCA-E538-A3DDAB4C45D4}"/>
              </a:ext>
            </a:extLst>
          </p:cNvPr>
          <p:cNvSpPr/>
          <p:nvPr/>
        </p:nvSpPr>
        <p:spPr>
          <a:xfrm>
            <a:off x="3462292" y="1517284"/>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Active Learning</a:t>
            </a:r>
          </a:p>
        </p:txBody>
      </p:sp>
      <p:sp>
        <p:nvSpPr>
          <p:cNvPr id="129" name="Rectangle 128">
            <a:extLst>
              <a:ext uri="{FF2B5EF4-FFF2-40B4-BE49-F238E27FC236}">
                <a16:creationId xmlns:a16="http://schemas.microsoft.com/office/drawing/2014/main" id="{0A4616F4-6A5E-033F-39F3-C6A226F317EB}"/>
              </a:ext>
            </a:extLst>
          </p:cNvPr>
          <p:cNvSpPr/>
          <p:nvPr/>
        </p:nvSpPr>
        <p:spPr>
          <a:xfrm>
            <a:off x="3458677" y="1928459"/>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Federated Learning</a:t>
            </a:r>
          </a:p>
        </p:txBody>
      </p:sp>
      <p:sp>
        <p:nvSpPr>
          <p:cNvPr id="130" name="Rectangle 129">
            <a:extLst>
              <a:ext uri="{FF2B5EF4-FFF2-40B4-BE49-F238E27FC236}">
                <a16:creationId xmlns:a16="http://schemas.microsoft.com/office/drawing/2014/main" id="{EBAB6A71-DFAE-41C3-6A46-1828B99AB1C4}"/>
              </a:ext>
            </a:extLst>
          </p:cNvPr>
          <p:cNvSpPr/>
          <p:nvPr/>
        </p:nvSpPr>
        <p:spPr>
          <a:xfrm>
            <a:off x="3450484" y="2359193"/>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Curriculum Learning</a:t>
            </a:r>
          </a:p>
        </p:txBody>
      </p:sp>
      <p:sp>
        <p:nvSpPr>
          <p:cNvPr id="131" name="Rectangle 130">
            <a:extLst>
              <a:ext uri="{FF2B5EF4-FFF2-40B4-BE49-F238E27FC236}">
                <a16:creationId xmlns:a16="http://schemas.microsoft.com/office/drawing/2014/main" id="{F509B598-4272-3893-7B5D-08A2E5B5414A}"/>
              </a:ext>
            </a:extLst>
          </p:cNvPr>
          <p:cNvSpPr/>
          <p:nvPr/>
        </p:nvSpPr>
        <p:spPr>
          <a:xfrm>
            <a:off x="1894580" y="1509560"/>
            <a:ext cx="1080000" cy="340203"/>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Self-generation</a:t>
            </a:r>
          </a:p>
        </p:txBody>
      </p:sp>
      <p:sp>
        <p:nvSpPr>
          <p:cNvPr id="132" name="Rectangle 131">
            <a:extLst>
              <a:ext uri="{FF2B5EF4-FFF2-40B4-BE49-F238E27FC236}">
                <a16:creationId xmlns:a16="http://schemas.microsoft.com/office/drawing/2014/main" id="{1E1C68BE-CECD-5619-56C5-9AC923FB9AE2}"/>
              </a:ext>
            </a:extLst>
          </p:cNvPr>
          <p:cNvSpPr/>
          <p:nvPr/>
        </p:nvSpPr>
        <p:spPr>
          <a:xfrm>
            <a:off x="1894580" y="1910190"/>
            <a:ext cx="1080000" cy="340203"/>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Synthetic</a:t>
            </a:r>
          </a:p>
        </p:txBody>
      </p:sp>
      <p:sp>
        <p:nvSpPr>
          <p:cNvPr id="133" name="Rectangle 132">
            <a:extLst>
              <a:ext uri="{FF2B5EF4-FFF2-40B4-BE49-F238E27FC236}">
                <a16:creationId xmlns:a16="http://schemas.microsoft.com/office/drawing/2014/main" id="{F588B35A-9B03-4CBC-1D09-DC77F24877AC}"/>
              </a:ext>
            </a:extLst>
          </p:cNvPr>
          <p:cNvSpPr/>
          <p:nvPr/>
        </p:nvSpPr>
        <p:spPr>
          <a:xfrm>
            <a:off x="1894580" y="2348537"/>
            <a:ext cx="1080000" cy="340203"/>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Tokenizer</a:t>
            </a:r>
          </a:p>
        </p:txBody>
      </p:sp>
      <p:sp>
        <p:nvSpPr>
          <p:cNvPr id="135" name="Rectangle 134">
            <a:extLst>
              <a:ext uri="{FF2B5EF4-FFF2-40B4-BE49-F238E27FC236}">
                <a16:creationId xmlns:a16="http://schemas.microsoft.com/office/drawing/2014/main" id="{8CF9DA3A-A407-9B7C-316B-D829E4A9A17D}"/>
              </a:ext>
            </a:extLst>
          </p:cNvPr>
          <p:cNvSpPr/>
          <p:nvPr/>
        </p:nvSpPr>
        <p:spPr>
          <a:xfrm>
            <a:off x="9006929" y="1975179"/>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Multimodal Alignment</a:t>
            </a:r>
          </a:p>
        </p:txBody>
      </p:sp>
      <p:sp>
        <p:nvSpPr>
          <p:cNvPr id="136" name="Rectangle 135">
            <a:extLst>
              <a:ext uri="{FF2B5EF4-FFF2-40B4-BE49-F238E27FC236}">
                <a16:creationId xmlns:a16="http://schemas.microsoft.com/office/drawing/2014/main" id="{8E80E57B-2790-944B-D94A-CC5FA047F184}"/>
              </a:ext>
            </a:extLst>
          </p:cNvPr>
          <p:cNvSpPr/>
          <p:nvPr/>
        </p:nvSpPr>
        <p:spPr>
          <a:xfrm>
            <a:off x="10916335" y="1177554"/>
            <a:ext cx="108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 RLHF</a:t>
            </a:r>
          </a:p>
        </p:txBody>
      </p:sp>
      <p:sp>
        <p:nvSpPr>
          <p:cNvPr id="137" name="Rectangle 136">
            <a:extLst>
              <a:ext uri="{FF2B5EF4-FFF2-40B4-BE49-F238E27FC236}">
                <a16:creationId xmlns:a16="http://schemas.microsoft.com/office/drawing/2014/main" id="{72A7B602-5228-43A9-C025-8CECCF41158F}"/>
              </a:ext>
            </a:extLst>
          </p:cNvPr>
          <p:cNvSpPr/>
          <p:nvPr/>
        </p:nvSpPr>
        <p:spPr>
          <a:xfrm>
            <a:off x="9001377" y="2363955"/>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Reranking</a:t>
            </a:r>
          </a:p>
        </p:txBody>
      </p:sp>
      <p:sp>
        <p:nvSpPr>
          <p:cNvPr id="138" name="Rectangle 137">
            <a:extLst>
              <a:ext uri="{FF2B5EF4-FFF2-40B4-BE49-F238E27FC236}">
                <a16:creationId xmlns:a16="http://schemas.microsoft.com/office/drawing/2014/main" id="{B2F58319-92F0-7E02-EA4D-D0DE2BA210D8}"/>
              </a:ext>
            </a:extLst>
          </p:cNvPr>
          <p:cNvSpPr/>
          <p:nvPr/>
        </p:nvSpPr>
        <p:spPr>
          <a:xfrm>
            <a:off x="9006929" y="2741635"/>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Classification</a:t>
            </a:r>
          </a:p>
        </p:txBody>
      </p:sp>
      <p:sp>
        <p:nvSpPr>
          <p:cNvPr id="139" name="Rectangle 138">
            <a:extLst>
              <a:ext uri="{FF2B5EF4-FFF2-40B4-BE49-F238E27FC236}">
                <a16:creationId xmlns:a16="http://schemas.microsoft.com/office/drawing/2014/main" id="{7570A2C9-506E-58E0-751E-3E10836D8EBE}"/>
              </a:ext>
            </a:extLst>
          </p:cNvPr>
          <p:cNvSpPr/>
          <p:nvPr/>
        </p:nvSpPr>
        <p:spPr>
          <a:xfrm>
            <a:off x="5473537" y="5518751"/>
            <a:ext cx="1440000" cy="324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Interpretability</a:t>
            </a:r>
          </a:p>
        </p:txBody>
      </p:sp>
      <p:sp>
        <p:nvSpPr>
          <p:cNvPr id="141" name="Rectangle 140">
            <a:extLst>
              <a:ext uri="{FF2B5EF4-FFF2-40B4-BE49-F238E27FC236}">
                <a16:creationId xmlns:a16="http://schemas.microsoft.com/office/drawing/2014/main" id="{7580C866-CBF8-752E-645A-607A7687E6C0}"/>
              </a:ext>
            </a:extLst>
          </p:cNvPr>
          <p:cNvSpPr/>
          <p:nvPr/>
        </p:nvSpPr>
        <p:spPr>
          <a:xfrm>
            <a:off x="1898301" y="5577554"/>
            <a:ext cx="1080000" cy="324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Streaming</a:t>
            </a:r>
          </a:p>
        </p:txBody>
      </p:sp>
      <p:sp>
        <p:nvSpPr>
          <p:cNvPr id="142" name="Rectangle 141">
            <a:extLst>
              <a:ext uri="{FF2B5EF4-FFF2-40B4-BE49-F238E27FC236}">
                <a16:creationId xmlns:a16="http://schemas.microsoft.com/office/drawing/2014/main" id="{58231912-CCF9-C501-70AB-365A486737E5}"/>
              </a:ext>
            </a:extLst>
          </p:cNvPr>
          <p:cNvSpPr/>
          <p:nvPr/>
        </p:nvSpPr>
        <p:spPr>
          <a:xfrm>
            <a:off x="3458677" y="5505074"/>
            <a:ext cx="1440000" cy="324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Knowledge Graph</a:t>
            </a:r>
          </a:p>
        </p:txBody>
      </p:sp>
      <p:sp>
        <p:nvSpPr>
          <p:cNvPr id="144" name="Rectangle 143">
            <a:extLst>
              <a:ext uri="{FF2B5EF4-FFF2-40B4-BE49-F238E27FC236}">
                <a16:creationId xmlns:a16="http://schemas.microsoft.com/office/drawing/2014/main" id="{42F87677-9414-1F0E-0BA6-AB3B7E73A832}"/>
              </a:ext>
            </a:extLst>
          </p:cNvPr>
          <p:cNvSpPr/>
          <p:nvPr/>
        </p:nvSpPr>
        <p:spPr>
          <a:xfrm>
            <a:off x="3458677" y="5897980"/>
            <a:ext cx="1440000" cy="324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Symbolic</a:t>
            </a:r>
          </a:p>
        </p:txBody>
      </p:sp>
      <p:sp>
        <p:nvSpPr>
          <p:cNvPr id="146" name="Rectangle 145">
            <a:extLst>
              <a:ext uri="{FF2B5EF4-FFF2-40B4-BE49-F238E27FC236}">
                <a16:creationId xmlns:a16="http://schemas.microsoft.com/office/drawing/2014/main" id="{7B54DD80-EDE4-7EAB-852B-C1C0DB7A8B55}"/>
              </a:ext>
            </a:extLst>
          </p:cNvPr>
          <p:cNvSpPr/>
          <p:nvPr/>
        </p:nvSpPr>
        <p:spPr>
          <a:xfrm>
            <a:off x="9008387" y="5473187"/>
            <a:ext cx="1440000" cy="324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Tool Use</a:t>
            </a:r>
          </a:p>
        </p:txBody>
      </p:sp>
      <p:sp>
        <p:nvSpPr>
          <p:cNvPr id="147" name="Rectangle 146">
            <a:extLst>
              <a:ext uri="{FF2B5EF4-FFF2-40B4-BE49-F238E27FC236}">
                <a16:creationId xmlns:a16="http://schemas.microsoft.com/office/drawing/2014/main" id="{94CC5D84-624D-A2AA-8914-CA350969BC8D}"/>
              </a:ext>
            </a:extLst>
          </p:cNvPr>
          <p:cNvSpPr/>
          <p:nvPr/>
        </p:nvSpPr>
        <p:spPr>
          <a:xfrm>
            <a:off x="7474439" y="5528104"/>
            <a:ext cx="1092212" cy="324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Domain Adaptation</a:t>
            </a:r>
          </a:p>
        </p:txBody>
      </p:sp>
      <p:sp>
        <p:nvSpPr>
          <p:cNvPr id="148" name="Rectangle 147">
            <a:extLst>
              <a:ext uri="{FF2B5EF4-FFF2-40B4-BE49-F238E27FC236}">
                <a16:creationId xmlns:a16="http://schemas.microsoft.com/office/drawing/2014/main" id="{5521D8A8-7EE4-2DEC-8797-8F6703AE9862}"/>
              </a:ext>
            </a:extLst>
          </p:cNvPr>
          <p:cNvSpPr/>
          <p:nvPr/>
        </p:nvSpPr>
        <p:spPr>
          <a:xfrm>
            <a:off x="10899426" y="5221091"/>
            <a:ext cx="1080000" cy="288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Fairness</a:t>
            </a:r>
          </a:p>
        </p:txBody>
      </p:sp>
      <p:sp>
        <p:nvSpPr>
          <p:cNvPr id="149" name="Rectangle 148">
            <a:extLst>
              <a:ext uri="{FF2B5EF4-FFF2-40B4-BE49-F238E27FC236}">
                <a16:creationId xmlns:a16="http://schemas.microsoft.com/office/drawing/2014/main" id="{02FA5026-1255-2B45-B263-CDDC1606A2FB}"/>
              </a:ext>
            </a:extLst>
          </p:cNvPr>
          <p:cNvSpPr/>
          <p:nvPr/>
        </p:nvSpPr>
        <p:spPr>
          <a:xfrm>
            <a:off x="10916335" y="5570835"/>
            <a:ext cx="1080000" cy="288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Safety</a:t>
            </a:r>
          </a:p>
        </p:txBody>
      </p:sp>
      <p:sp>
        <p:nvSpPr>
          <p:cNvPr id="150" name="Rectangle 149">
            <a:extLst>
              <a:ext uri="{FF2B5EF4-FFF2-40B4-BE49-F238E27FC236}">
                <a16:creationId xmlns:a16="http://schemas.microsoft.com/office/drawing/2014/main" id="{D0E3F7A4-2CD0-1F4F-9749-185EC6CBC0C5}"/>
              </a:ext>
            </a:extLst>
          </p:cNvPr>
          <p:cNvSpPr/>
          <p:nvPr/>
        </p:nvSpPr>
        <p:spPr>
          <a:xfrm>
            <a:off x="10920821" y="5943979"/>
            <a:ext cx="1080000" cy="288000"/>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Creativity</a:t>
            </a:r>
          </a:p>
        </p:txBody>
      </p:sp>
      <p:sp>
        <p:nvSpPr>
          <p:cNvPr id="151" name="Rectangle 150">
            <a:extLst>
              <a:ext uri="{FF2B5EF4-FFF2-40B4-BE49-F238E27FC236}">
                <a16:creationId xmlns:a16="http://schemas.microsoft.com/office/drawing/2014/main" id="{CF2B63CF-6DB8-0CD5-D372-4C0E27088E19}"/>
              </a:ext>
            </a:extLst>
          </p:cNvPr>
          <p:cNvSpPr/>
          <p:nvPr/>
        </p:nvSpPr>
        <p:spPr>
          <a:xfrm>
            <a:off x="8991493" y="5870943"/>
            <a:ext cx="1446304" cy="361036"/>
          </a:xfrm>
          <a:prstGeom prst="rect">
            <a:avLst/>
          </a:prstGeom>
          <a:solidFill>
            <a:srgbClr val="7030A0">
              <a:alpha val="20000"/>
            </a:srgb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rgbClr val="7030A0"/>
                </a:solidFill>
              </a:rPr>
              <a:t>Uncertainty Calibration</a:t>
            </a:r>
          </a:p>
        </p:txBody>
      </p:sp>
      <p:sp>
        <p:nvSpPr>
          <p:cNvPr id="4" name="Rectangle 3">
            <a:extLst>
              <a:ext uri="{FF2B5EF4-FFF2-40B4-BE49-F238E27FC236}">
                <a16:creationId xmlns:a16="http://schemas.microsoft.com/office/drawing/2014/main" id="{1804FBB1-2E03-7197-A725-D8FD349BA592}"/>
              </a:ext>
            </a:extLst>
          </p:cNvPr>
          <p:cNvSpPr/>
          <p:nvPr/>
        </p:nvSpPr>
        <p:spPr>
          <a:xfrm>
            <a:off x="8997797" y="1577422"/>
            <a:ext cx="1440000" cy="324000"/>
          </a:xfrm>
          <a:prstGeom prst="rect">
            <a:avLst/>
          </a:prstGeom>
          <a:solidFill>
            <a:schemeClr val="accent2">
              <a:lumMod val="40000"/>
              <a:lumOff val="6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accent2">
                    <a:lumMod val="75000"/>
                  </a:schemeClr>
                </a:solidFill>
              </a:rPr>
              <a:t>Reconstruction</a:t>
            </a:r>
          </a:p>
        </p:txBody>
      </p:sp>
      <p:sp>
        <p:nvSpPr>
          <p:cNvPr id="5" name="Rectangle 4">
            <a:extLst>
              <a:ext uri="{FF2B5EF4-FFF2-40B4-BE49-F238E27FC236}">
                <a16:creationId xmlns:a16="http://schemas.microsoft.com/office/drawing/2014/main" id="{55868610-6687-2CEE-1455-C3BF44EC0DBB}"/>
              </a:ext>
            </a:extLst>
          </p:cNvPr>
          <p:cNvSpPr/>
          <p:nvPr/>
        </p:nvSpPr>
        <p:spPr>
          <a:xfrm>
            <a:off x="1901844" y="4437174"/>
            <a:ext cx="1080000" cy="288000"/>
          </a:xfrm>
          <a:prstGeom prst="rect">
            <a:avLst/>
          </a:prstGeom>
          <a:solidFill>
            <a:schemeClr val="accent1">
              <a:lumMod val="20000"/>
              <a:lumOff val="80000"/>
            </a:schemeClr>
          </a:solidFill>
          <a:ln>
            <a:no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chemeClr val="accent1"/>
                </a:solidFill>
              </a:rPr>
              <a:t>Multilingual</a:t>
            </a:r>
          </a:p>
        </p:txBody>
      </p:sp>
    </p:spTree>
    <p:extLst>
      <p:ext uri="{BB962C8B-B14F-4D97-AF65-F5344CB8AC3E}">
        <p14:creationId xmlns:p14="http://schemas.microsoft.com/office/powerpoint/2010/main" val="3317026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4051</TotalTime>
  <Words>190</Words>
  <Application>Microsoft Office PowerPoint</Application>
  <PresentationFormat>Widescreen</PresentationFormat>
  <Paragraphs>60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Suzanna Sia</dc:creator>
  <cp:lastModifiedBy>Suzanna Sia</cp:lastModifiedBy>
  <cp:revision>6</cp:revision>
  <dcterms:created xsi:type="dcterms:W3CDTF">2023-12-10T13:33:24Z</dcterms:created>
  <dcterms:modified xsi:type="dcterms:W3CDTF">2023-12-16T09:18:00Z</dcterms:modified>
</cp:coreProperties>
</file>